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4"/>
  </p:notesMasterIdLst>
  <p:sldIdLst>
    <p:sldId id="256" r:id="rId2"/>
    <p:sldId id="587" r:id="rId3"/>
    <p:sldId id="550" r:id="rId4"/>
    <p:sldId id="551" r:id="rId5"/>
    <p:sldId id="552" r:id="rId6"/>
    <p:sldId id="553" r:id="rId7"/>
    <p:sldId id="554" r:id="rId8"/>
    <p:sldId id="555" r:id="rId9"/>
    <p:sldId id="558" r:id="rId10"/>
    <p:sldId id="588" r:id="rId11"/>
    <p:sldId id="560" r:id="rId12"/>
    <p:sldId id="592" r:id="rId13"/>
    <p:sldId id="590" r:id="rId14"/>
    <p:sldId id="586" r:id="rId15"/>
    <p:sldId id="562" r:id="rId16"/>
    <p:sldId id="563" r:id="rId17"/>
    <p:sldId id="593" r:id="rId18"/>
    <p:sldId id="603" r:id="rId19"/>
    <p:sldId id="565" r:id="rId20"/>
    <p:sldId id="566" r:id="rId21"/>
    <p:sldId id="567" r:id="rId22"/>
    <p:sldId id="568" r:id="rId23"/>
    <p:sldId id="569" r:id="rId24"/>
    <p:sldId id="595" r:id="rId25"/>
    <p:sldId id="596" r:id="rId26"/>
    <p:sldId id="572" r:id="rId27"/>
    <p:sldId id="597" r:id="rId28"/>
    <p:sldId id="573" r:id="rId29"/>
    <p:sldId id="598" r:id="rId30"/>
    <p:sldId id="599" r:id="rId31"/>
    <p:sldId id="600" r:id="rId32"/>
    <p:sldId id="577" r:id="rId33"/>
    <p:sldId id="578" r:id="rId34"/>
    <p:sldId id="583" r:id="rId35"/>
    <p:sldId id="579" r:id="rId36"/>
    <p:sldId id="580" r:id="rId37"/>
    <p:sldId id="602" r:id="rId38"/>
    <p:sldId id="582" r:id="rId39"/>
    <p:sldId id="604" r:id="rId40"/>
    <p:sldId id="605" r:id="rId41"/>
    <p:sldId id="606" r:id="rId42"/>
    <p:sldId id="607" r:id="rId4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pos="14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71"/>
    <p:restoredTop sz="94755"/>
  </p:normalViewPr>
  <p:slideViewPr>
    <p:cSldViewPr>
      <p:cViewPr varScale="1">
        <p:scale>
          <a:sx n="171" d="100"/>
          <a:sy n="171" d="100"/>
        </p:scale>
        <p:origin x="3584" y="176"/>
      </p:cViewPr>
      <p:guideLst>
        <p:guide orient="horz" pos="2250"/>
        <p:guide pos="1474"/>
      </p:guideLst>
    </p:cSldViewPr>
  </p:slideViewPr>
  <p:outlineViewPr>
    <p:cViewPr>
      <p:scale>
        <a:sx n="33" d="100"/>
        <a:sy n="33" d="100"/>
      </p:scale>
      <p:origin x="0" y="-41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9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03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42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33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76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55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10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2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21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833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85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831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141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673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36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889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736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99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mcarthur/Biochem-3BP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tiff"/><Relationship Id="rId4" Type="http://schemas.openxmlformats.org/officeDocument/2006/relationships/image" Target="../media/image4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BIOCHEM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Practical Bioinformatics in the Genomics Era</a:t>
            </a:r>
            <a:endParaRPr lang="en-US" sz="3200" dirty="0"/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-315913" y="6231652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Dr. Andrew McArthur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499992" y="6231652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Maddie McCarthy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994FE5A5-B5FB-8D40-8EEE-211947FEE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05458" y="3759494"/>
            <a:ext cx="2880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Instructor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94774F31-7590-3449-8E6D-A98B78169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8791" y="3759494"/>
            <a:ext cx="2880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Teaching Assistants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C5A4B7F7-FB9E-F04E-9D2F-D6458E33C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7744" y="6231652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Karyn </a:t>
            </a:r>
            <a:r>
              <a:rPr lang="en-US" sz="1600" dirty="0" err="1"/>
              <a:t>Mukiri</a:t>
            </a:r>
            <a:endParaRPr lang="en-US" sz="1600" dirty="0"/>
          </a:p>
        </p:txBody>
      </p:sp>
      <p:pic>
        <p:nvPicPr>
          <p:cNvPr id="4" name="Picture 3" descr="A person wearing glasses and a white blouse&#10;&#10;Description automatically generated">
            <a:extLst>
              <a:ext uri="{FF2B5EF4-FFF2-40B4-BE49-F238E27FC236}">
                <a16:creationId xmlns:a16="http://schemas.microsoft.com/office/drawing/2014/main" id="{6E3264E2-A61E-AC17-5049-A5008D3FD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171" y="4232301"/>
            <a:ext cx="1978845" cy="1978845"/>
          </a:xfrm>
          <a:prstGeom prst="rect">
            <a:avLst/>
          </a:prstGeom>
        </p:spPr>
      </p:pic>
      <p:pic>
        <p:nvPicPr>
          <p:cNvPr id="6" name="Picture 5" descr="A person smiling at camera&#10;&#10;Description automatically generated">
            <a:extLst>
              <a:ext uri="{FF2B5EF4-FFF2-40B4-BE49-F238E27FC236}">
                <a16:creationId xmlns:a16="http://schemas.microsoft.com/office/drawing/2014/main" id="{67DF879F-05B5-4827-1FE2-3D2B764DC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751" y="4221088"/>
            <a:ext cx="1676400" cy="1969553"/>
          </a:xfrm>
          <a:prstGeom prst="rect">
            <a:avLst/>
          </a:prstGeom>
        </p:spPr>
      </p:pic>
      <p:pic>
        <p:nvPicPr>
          <p:cNvPr id="3" name="Picture 2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4BE5F8F9-3205-FD21-8982-DF7F889A7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15" y="4154037"/>
            <a:ext cx="1543151" cy="2057109"/>
          </a:xfrm>
          <a:prstGeom prst="rect">
            <a:avLst/>
          </a:prstGeom>
        </p:spPr>
      </p:pic>
      <p:pic>
        <p:nvPicPr>
          <p:cNvPr id="12" name="Picture 11" descr="A person in a suit&#10;&#10;Description automatically generated">
            <a:extLst>
              <a:ext uri="{FF2B5EF4-FFF2-40B4-BE49-F238E27FC236}">
                <a16:creationId xmlns:a16="http://schemas.microsoft.com/office/drawing/2014/main" id="{B5C36648-6163-3CB4-FD46-387703294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3370" y="4221088"/>
            <a:ext cx="2025512" cy="1969553"/>
          </a:xfrm>
          <a:prstGeom prst="rect">
            <a:avLst/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F0A0B530-34D4-1719-07F6-4A1670C6C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5966" y="6231652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Jalees Nasir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Hybrid Learning…</a:t>
            </a:r>
            <a:endParaRPr lang="en-US" sz="3200" dirty="0"/>
          </a:p>
        </p:txBody>
      </p:sp>
      <p:pic>
        <p:nvPicPr>
          <p:cNvPr id="4" name="Picture 3" descr="A person holding a guitar&#10;&#10;Description automatically generated">
            <a:extLst>
              <a:ext uri="{FF2B5EF4-FFF2-40B4-BE49-F238E27FC236}">
                <a16:creationId xmlns:a16="http://schemas.microsoft.com/office/drawing/2014/main" id="{24610A2E-E249-E74F-AEDD-A5AFE35C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692696"/>
            <a:ext cx="2765998" cy="1543983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1268B0C-F6CE-F04D-8F7B-A189F6B6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2780928"/>
            <a:ext cx="2765998" cy="1543983"/>
          </a:xfrm>
          <a:prstGeom prst="rect">
            <a:avLst/>
          </a:prstGeom>
        </p:spPr>
      </p:pic>
      <p:pic>
        <p:nvPicPr>
          <p:cNvPr id="9" name="Picture 8" descr="A person posing for a picture&#10;&#10;Description automatically generated">
            <a:extLst>
              <a:ext uri="{FF2B5EF4-FFF2-40B4-BE49-F238E27FC236}">
                <a16:creationId xmlns:a16="http://schemas.microsoft.com/office/drawing/2014/main" id="{CE097BAE-2AA9-F64E-BB10-804CD7489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4725144"/>
            <a:ext cx="2765998" cy="154398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0F5BA3-2BEC-7AB5-C85D-1E0F43A9B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1196752"/>
            <a:ext cx="4954372" cy="306453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4F09074-AEDD-6C6A-A462-802A5DB74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625" y="4471046"/>
            <a:ext cx="4645267" cy="35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2753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umb.ph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2" y="980728"/>
            <a:ext cx="7956376" cy="363009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504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No Computer Science Experience Required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51520" y="4221088"/>
            <a:ext cx="8352928" cy="2551513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Registered students are from </a:t>
            </a:r>
            <a:r>
              <a:rPr lang="en-US" sz="1800" dirty="0" err="1">
                <a:solidFill>
                  <a:schemeClr val="tx1"/>
                </a:solidFill>
              </a:rPr>
              <a:t>iSci</a:t>
            </a:r>
            <a:r>
              <a:rPr lang="en-US" sz="1800" dirty="0">
                <a:solidFill>
                  <a:schemeClr val="tx1"/>
                </a:solidFill>
              </a:rPr>
              <a:t>, Biochemistry, Biomedical Discovery &amp; Commercialization, </a:t>
            </a:r>
            <a:r>
              <a:rPr lang="en-US" sz="1800" dirty="0" err="1">
                <a:solidFill>
                  <a:schemeClr val="tx1"/>
                </a:solidFill>
              </a:rPr>
              <a:t>Honours</a:t>
            </a:r>
            <a:r>
              <a:rPr lang="en-US" sz="1800" dirty="0">
                <a:solidFill>
                  <a:schemeClr val="tx1"/>
                </a:solidFill>
              </a:rPr>
              <a:t> Health Sciences, Life Sciences, Medical &amp; Biological Physics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goal is to teach you the theory and practice of analysis of real world research data in the biological / biomedical sciences.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will provide an introduction to Bioinformatics plus expand your research toolkit.</a:t>
            </a:r>
          </a:p>
        </p:txBody>
      </p:sp>
    </p:spTree>
    <p:extLst>
      <p:ext uri="{BB962C8B-B14F-4D97-AF65-F5344CB8AC3E}">
        <p14:creationId xmlns:p14="http://schemas.microsoft.com/office/powerpoint/2010/main" val="30433520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052736"/>
            <a:ext cx="8136904" cy="421653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Electronic Resources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will use Avenue to Learn for submitting assessments and grading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Guest lecture material, course documents, supplementary tutorial files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GitHub: 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https://github.com/agmcarthur/Biochem-3BP3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Schedule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Tutorials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Flash Update details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Lecture PowerPoint files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Supplementary Videos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MS Teams for asynchronous communication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A1890B-3E14-0679-04DE-F34A317BD0A1}"/>
              </a:ext>
            </a:extLst>
          </p:cNvPr>
          <p:cNvSpPr txBox="1"/>
          <p:nvPr/>
        </p:nvSpPr>
        <p:spPr>
          <a:xfrm>
            <a:off x="290486" y="5517232"/>
            <a:ext cx="813690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All visual lecture and lab material (e.g., </a:t>
            </a:r>
            <a:r>
              <a:rPr lang="en-US" sz="1200" dirty="0" err="1"/>
              <a:t>Powerpoint</a:t>
            </a:r>
            <a:r>
              <a:rPr lang="en-US" sz="1200" dirty="0"/>
              <a:t>, PDF) will be provided in advance on A2L and/or GitHub.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All lectures will be recorded and provided as videos in a timely manner to the entire class.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There are no in-class evaluations, all assignments are take-home and not due for at least 7 days, including lecture quizzes.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exception are the 10-minute Flash Update presentations, which are scheduled for each student on a specific date.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There are no tests or exams in this course.</a:t>
            </a:r>
            <a:endParaRPr lang="is-IS" sz="1200" dirty="0"/>
          </a:p>
        </p:txBody>
      </p:sp>
      <p:pic>
        <p:nvPicPr>
          <p:cNvPr id="5" name="Picture 4" descr="A screenshot of a white and blue page&#10;&#10;Description automatically generated">
            <a:extLst>
              <a:ext uri="{FF2B5EF4-FFF2-40B4-BE49-F238E27FC236}">
                <a16:creationId xmlns:a16="http://schemas.microsoft.com/office/drawing/2014/main" id="{2B92E45F-8B7F-92D4-A6BD-AD9D991EA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145" y="3140968"/>
            <a:ext cx="3259110" cy="165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792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73984"/>
            <a:ext cx="8136904" cy="452431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- Tuesdays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Traditional lecture to introduce the topic and outline the key objectives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Overview and (optional) readings available </a:t>
            </a:r>
            <a:r>
              <a:rPr lang="en-US" sz="2000"/>
              <a:t>in GitHub</a:t>
            </a:r>
            <a:r>
              <a:rPr lang="en-US" sz="2000" dirty="0"/>
              <a:t>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PowerPoint files available on GitHub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GitHub may provide links to supplementary videos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All lectures will be recorded and provided as videos in a timely manner to the entire class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39209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503548" y="1124744"/>
            <a:ext cx="8136904" cy="329320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Weekly Modules – Thursdays or Fridays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core take-home assignment due on Avenue to Learn in 10 days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3 students give a 10 minute “Flash Update” presentation each week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TAs overview the Tutorials: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agmcarthur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AL2 Quizzes used for submission of Tutorial answers + multiple choice questions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8F21C55D-2CED-0BF6-C67E-94BE970FC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797152"/>
            <a:ext cx="7772400" cy="141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4686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Course Structure</a:t>
            </a:r>
            <a:endParaRPr lang="en-US" sz="32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AE4B000-23E3-F749-865D-7FA6D832C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652" y="980728"/>
            <a:ext cx="6316696" cy="601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3862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CDD8790-96F2-36AC-C8B1-712E0CE79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50" y="3279102"/>
            <a:ext cx="7772400" cy="1253041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Flash Updates</a:t>
            </a:r>
            <a:endParaRPr lang="en-US" sz="32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03548" y="1124744"/>
            <a:ext cx="8136904" cy="1800200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See the Flash Update Presentation Schedule on A2L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Flash Update is a 10 minute PowerPoint presentation summarizing the key points of the assigned topic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Must include 3 https://</a:t>
            </a:r>
            <a:r>
              <a:rPr lang="en-US" sz="1800" dirty="0" err="1">
                <a:solidFill>
                  <a:schemeClr val="tx1"/>
                </a:solidFill>
              </a:rPr>
              <a:t>kahoot.com</a:t>
            </a:r>
            <a:r>
              <a:rPr lang="en-US" sz="1800" dirty="0">
                <a:solidFill>
                  <a:schemeClr val="tx1"/>
                </a:solidFill>
              </a:rPr>
              <a:t> questions!</a:t>
            </a:r>
          </a:p>
          <a:p>
            <a:pPr marL="285750" indent="-285750" algn="l" eaLnBrk="1" hangingPunct="1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PowerPoint file must be uploaded to Avenue to Learn by start of your tutorial session!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278DDF5-0599-F7D1-19D0-B60A69D95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4921622"/>
            <a:ext cx="5684168" cy="188586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1C9746-0AC2-FA00-8DE8-A24926FCB463}"/>
              </a:ext>
            </a:extLst>
          </p:cNvPr>
          <p:cNvCxnSpPr>
            <a:cxnSpLocks/>
          </p:cNvCxnSpPr>
          <p:nvPr/>
        </p:nvCxnSpPr>
        <p:spPr bwMode="auto">
          <a:xfrm flipH="1">
            <a:off x="7812360" y="3314423"/>
            <a:ext cx="552472" cy="72008"/>
          </a:xfrm>
          <a:prstGeom prst="line">
            <a:avLst/>
          </a:prstGeom>
          <a:solidFill>
            <a:schemeClr val="accent1"/>
          </a:solidFill>
          <a:ln w="603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66BB4A-4068-6368-D61E-E43DF893ADE3}"/>
              </a:ext>
            </a:extLst>
          </p:cNvPr>
          <p:cNvSpPr txBox="1"/>
          <p:nvPr/>
        </p:nvSpPr>
        <p:spPr>
          <a:xfrm>
            <a:off x="8364832" y="3114368"/>
            <a:ext cx="144016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A2L</a:t>
            </a:r>
            <a:endParaRPr lang="is-IS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F56218-2970-6BBB-D987-15E6187DF296}"/>
              </a:ext>
            </a:extLst>
          </p:cNvPr>
          <p:cNvCxnSpPr>
            <a:cxnSpLocks/>
          </p:cNvCxnSpPr>
          <p:nvPr/>
        </p:nvCxnSpPr>
        <p:spPr bwMode="auto">
          <a:xfrm>
            <a:off x="2627784" y="5589240"/>
            <a:ext cx="581654" cy="72008"/>
          </a:xfrm>
          <a:prstGeom prst="line">
            <a:avLst/>
          </a:prstGeom>
          <a:solidFill>
            <a:schemeClr val="accent1"/>
          </a:solidFill>
          <a:ln w="603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9FFE3-2A9A-0E6A-EBED-5735B1A6263D}"/>
              </a:ext>
            </a:extLst>
          </p:cNvPr>
          <p:cNvSpPr txBox="1"/>
          <p:nvPr/>
        </p:nvSpPr>
        <p:spPr>
          <a:xfrm>
            <a:off x="1691680" y="5261138"/>
            <a:ext cx="144016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GitHub</a:t>
            </a: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300653035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Critical Review</a:t>
            </a:r>
            <a:endParaRPr lang="en-US" sz="32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10C1D1E-C39A-0BB9-411A-D2D0C58A1CB8}"/>
              </a:ext>
            </a:extLst>
          </p:cNvPr>
          <p:cNvCxnSpPr>
            <a:cxnSpLocks/>
          </p:cNvCxnSpPr>
          <p:nvPr/>
        </p:nvCxnSpPr>
        <p:spPr bwMode="auto">
          <a:xfrm flipH="1">
            <a:off x="6647350" y="1268760"/>
            <a:ext cx="516938" cy="360040"/>
          </a:xfrm>
          <a:prstGeom prst="line">
            <a:avLst/>
          </a:prstGeom>
          <a:solidFill>
            <a:schemeClr val="accent1"/>
          </a:solidFill>
          <a:ln w="603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18F5B46-4E35-AC0F-B146-BA1F3850E15C}"/>
              </a:ext>
            </a:extLst>
          </p:cNvPr>
          <p:cNvSpPr txBox="1"/>
          <p:nvPr/>
        </p:nvSpPr>
        <p:spPr>
          <a:xfrm>
            <a:off x="7164288" y="856600"/>
            <a:ext cx="144016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Post your preprint on MS Teams</a:t>
            </a:r>
            <a:endParaRPr lang="is-IS" sz="2000" dirty="0"/>
          </a:p>
        </p:txBody>
      </p:sp>
      <p:pic>
        <p:nvPicPr>
          <p:cNvPr id="6" name="Picture 5" descr="A screenshot of a paper&#10;&#10;Description automatically generated">
            <a:extLst>
              <a:ext uri="{FF2B5EF4-FFF2-40B4-BE49-F238E27FC236}">
                <a16:creationId xmlns:a16="http://schemas.microsoft.com/office/drawing/2014/main" id="{60EFC19B-5000-BB54-B078-7BE6F3692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40" y="1112747"/>
            <a:ext cx="6101350" cy="4632506"/>
          </a:xfrm>
          <a:prstGeom prst="rect">
            <a:avLst/>
          </a:prstGeom>
        </p:spPr>
      </p:pic>
      <p:pic>
        <p:nvPicPr>
          <p:cNvPr id="10" name="Picture 9" descr="A logo with blue text&#10;&#10;Description automatically generated">
            <a:extLst>
              <a:ext uri="{FF2B5EF4-FFF2-40B4-BE49-F238E27FC236}">
                <a16:creationId xmlns:a16="http://schemas.microsoft.com/office/drawing/2014/main" id="{9C3CF5B0-1C5E-8EFE-B9E1-DFA547493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660" y="5301208"/>
            <a:ext cx="1968500" cy="10287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6960980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More Details</a:t>
            </a:r>
            <a:endParaRPr lang="en-US" sz="32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48073B9-AA23-9686-E580-F8135AD24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7330416" cy="516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4546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Grading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3517119"/>
            <a:ext cx="8136904" cy="317009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 textbook – primary literature only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TAs will post their office hours– use MS Teams too!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All work submitted via Avenue to Learn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Late penalties will be assessed at 10% per day, including weekends.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After 4 days, the assignment will not be accepted and a grade of 0 will be assigned.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MSAF (Self Report) for absences not longer than 3 days &amp; work worth not greater than 25% of the final grade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MSAF (Administrative) for absences longer than 3 days or work worth more than 25% of the final grade</a:t>
            </a:r>
          </a:p>
        </p:txBody>
      </p:sp>
      <p:pic>
        <p:nvPicPr>
          <p:cNvPr id="4" name="Picture 3" descr="A table with text on it&#10;&#10;Description automatically generated">
            <a:extLst>
              <a:ext uri="{FF2B5EF4-FFF2-40B4-BE49-F238E27FC236}">
                <a16:creationId xmlns:a16="http://schemas.microsoft.com/office/drawing/2014/main" id="{4D00BB34-380F-10DF-50B7-FC0A03B57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68760"/>
            <a:ext cx="7772400" cy="17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51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2036245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Andrew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28349" y="764704"/>
            <a:ext cx="8136904" cy="2585323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Undergraduate in Ecology &amp; Evolution (UWO)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PhD in Deep-Sea Biology (</a:t>
            </a:r>
            <a:r>
              <a:rPr lang="en-US" sz="1800" dirty="0" err="1"/>
              <a:t>UVic</a:t>
            </a:r>
            <a:r>
              <a:rPr lang="en-US" sz="1800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Post-Doc at the Smithsonian Institution (Washington, DC)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Faculty at the Marine Biological Laboratory (Woods Hole, MA)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Left academia in 2006 – 10 years in the private sector with my own Bioinformatics company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Joined McMaster in late 2014 as the Cisco Research Chair in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Sequenced the </a:t>
            </a:r>
            <a:r>
              <a:rPr lang="en-US" sz="1800" i="1" dirty="0"/>
              <a:t>Giardia lamblia </a:t>
            </a:r>
            <a:r>
              <a:rPr lang="en-US" sz="1800" dirty="0"/>
              <a:t>genome, leads the Comprehensive Antibiotic Resistance Database</a:t>
            </a:r>
          </a:p>
        </p:txBody>
      </p:sp>
      <p:sp>
        <p:nvSpPr>
          <p:cNvPr id="2" name="Text Box 14">
            <a:extLst>
              <a:ext uri="{FF2B5EF4-FFF2-40B4-BE49-F238E27FC236}">
                <a16:creationId xmlns:a16="http://schemas.microsoft.com/office/drawing/2014/main" id="{61BFCBF2-5C77-9EF0-CA31-BE73345CB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0485" y="6113802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Maddie McCarthy</a:t>
            </a:r>
          </a:p>
        </p:txBody>
      </p:sp>
      <p:sp>
        <p:nvSpPr>
          <p:cNvPr id="3" name="Text Box 14">
            <a:extLst>
              <a:ext uri="{FF2B5EF4-FFF2-40B4-BE49-F238E27FC236}">
                <a16:creationId xmlns:a16="http://schemas.microsoft.com/office/drawing/2014/main" id="{3E722DA1-8051-6440-D4DB-56A23221C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237" y="6113802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Karyn </a:t>
            </a:r>
            <a:r>
              <a:rPr lang="en-US" sz="1600" dirty="0" err="1"/>
              <a:t>Mukiri</a:t>
            </a:r>
            <a:endParaRPr lang="en-US" sz="1600" dirty="0"/>
          </a:p>
        </p:txBody>
      </p:sp>
      <p:pic>
        <p:nvPicPr>
          <p:cNvPr id="4" name="Picture 3" descr="A person wearing glasses and a white blouse&#10;&#10;Description automatically generated">
            <a:extLst>
              <a:ext uri="{FF2B5EF4-FFF2-40B4-BE49-F238E27FC236}">
                <a16:creationId xmlns:a16="http://schemas.microsoft.com/office/drawing/2014/main" id="{D67169D0-AC1F-DCA6-EFF5-F380D017F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4114451"/>
            <a:ext cx="1978845" cy="1978845"/>
          </a:xfrm>
          <a:prstGeom prst="rect">
            <a:avLst/>
          </a:prstGeom>
        </p:spPr>
      </p:pic>
      <p:pic>
        <p:nvPicPr>
          <p:cNvPr id="5" name="Picture 4" descr="A person smiling at camera&#10;&#10;Description automatically generated">
            <a:extLst>
              <a:ext uri="{FF2B5EF4-FFF2-40B4-BE49-F238E27FC236}">
                <a16:creationId xmlns:a16="http://schemas.microsoft.com/office/drawing/2014/main" id="{56F37B73-47DB-7A0A-2175-A3EEADFC6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244" y="4103238"/>
            <a:ext cx="1676400" cy="1969553"/>
          </a:xfrm>
          <a:prstGeom prst="rect">
            <a:avLst/>
          </a:prstGeom>
        </p:spPr>
      </p:pic>
      <p:pic>
        <p:nvPicPr>
          <p:cNvPr id="12" name="Picture 11" descr="A person in a suit&#10;&#10;Description automatically generated">
            <a:extLst>
              <a:ext uri="{FF2B5EF4-FFF2-40B4-BE49-F238E27FC236}">
                <a16:creationId xmlns:a16="http://schemas.microsoft.com/office/drawing/2014/main" id="{56D0FE9B-5EE8-734F-54B1-67AF5B5E9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863" y="4103238"/>
            <a:ext cx="2025512" cy="1969553"/>
          </a:xfrm>
          <a:prstGeom prst="rect">
            <a:avLst/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4F00CFD1-60D8-3E8F-523B-A02F76264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6459" y="6113802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Jalees Nasir</a:t>
            </a:r>
          </a:p>
        </p:txBody>
      </p:sp>
    </p:spTree>
    <p:extLst>
      <p:ext uri="{BB962C8B-B14F-4D97-AF65-F5344CB8AC3E}">
        <p14:creationId xmlns:p14="http://schemas.microsoft.com/office/powerpoint/2010/main" val="428453990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‘Living’ Course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6768752" cy="255454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Each term </a:t>
            </a:r>
            <a:r>
              <a:rPr lang="mr-IN" sz="2000" dirty="0"/>
              <a:t>–</a:t>
            </a:r>
            <a:r>
              <a:rPr lang="en-US" sz="2000" dirty="0"/>
              <a:t> evolving lectures, data, tools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Problem-Based Learning, Inverted Teaching Style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Real Experimental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Not everything is going to go perfectly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Experimental data is messy – there may not be an “answer”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schedule &amp; tutorial details are tentative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23528" y="3600853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Being Successful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27584" y="4803498"/>
            <a:ext cx="6768752" cy="707886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Attend all live sessions, watch all recorded materials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Ask questions and use your Teaching Assistant!</a:t>
            </a:r>
          </a:p>
        </p:txBody>
      </p:sp>
    </p:spTree>
    <p:extLst>
      <p:ext uri="{BB962C8B-B14F-4D97-AF65-F5344CB8AC3E}">
        <p14:creationId xmlns:p14="http://schemas.microsoft.com/office/powerpoint/2010/main" val="245747099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A few things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4" name="Picture 3" descr="Unknow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69648"/>
            <a:ext cx="1944216" cy="690196"/>
          </a:xfrm>
          <a:prstGeom prst="rect">
            <a:avLst/>
          </a:prstGeom>
        </p:spPr>
      </p:pic>
      <p:pic>
        <p:nvPicPr>
          <p:cNvPr id="5" name="Picture 4" descr="vpn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75752"/>
            <a:ext cx="1656184" cy="10122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91880" y="1367756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 readings can be found on PubMed via a McMaster IP address or via the McMaster </a:t>
            </a:r>
            <a:r>
              <a:rPr lang="en-US" sz="1800" dirty="0" err="1"/>
              <a:t>LibAccess</a:t>
            </a:r>
            <a:r>
              <a:rPr lang="en-US" sz="1800" dirty="0"/>
              <a:t> portal if off campus: https://</a:t>
            </a:r>
            <a:r>
              <a:rPr lang="en-US" sz="1800" dirty="0" err="1"/>
              <a:t>libraryssl.lib.mcmaster.ca</a:t>
            </a:r>
            <a:r>
              <a:rPr lang="en-US" sz="1800" dirty="0"/>
              <a:t> (E-Journals)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1880" y="2731736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Some aspects of the course will require use of McMaster’s Virtual Private Network: https://</a:t>
            </a:r>
            <a:r>
              <a:rPr lang="en-US" sz="1800" dirty="0" err="1"/>
              <a:t>uts.mcmaster.ca</a:t>
            </a:r>
            <a:r>
              <a:rPr lang="en-US" sz="1800" dirty="0"/>
              <a:t>/services/computers-printers-and-software/virtual-private-networking/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1334497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224FA21-AB92-139B-C65B-76EC3B216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04" y="1484784"/>
            <a:ext cx="7772400" cy="2578693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 bwMode="auto">
          <a:xfrm>
            <a:off x="5292080" y="2060848"/>
            <a:ext cx="1584176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1074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451210B-6773-A60C-BE46-AA79CBBB1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138022"/>
            <a:ext cx="6101909" cy="5387322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417910-D4F2-7C4C-A25E-5D6A7D071663}"/>
              </a:ext>
            </a:extLst>
          </p:cNvPr>
          <p:cNvSpPr/>
          <p:nvPr/>
        </p:nvSpPr>
        <p:spPr bwMode="auto">
          <a:xfrm>
            <a:off x="5508104" y="2780928"/>
            <a:ext cx="1224136" cy="72008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6916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84184D1-EFA5-9930-AF47-00468657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36746"/>
            <a:ext cx="7772400" cy="5454811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B06B4-FA3C-604A-9363-3EB036A13E42}"/>
              </a:ext>
            </a:extLst>
          </p:cNvPr>
          <p:cNvSpPr/>
          <p:nvPr/>
        </p:nvSpPr>
        <p:spPr bwMode="auto">
          <a:xfrm>
            <a:off x="6804248" y="2132856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1563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library&#10;&#10;Description automatically generated">
            <a:extLst>
              <a:ext uri="{FF2B5EF4-FFF2-40B4-BE49-F238E27FC236}">
                <a16:creationId xmlns:a16="http://schemas.microsoft.com/office/drawing/2014/main" id="{0F7D1B7B-E1DF-81DA-29B7-B8BEC3D1A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7" y="1052736"/>
            <a:ext cx="7772400" cy="5071241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38492-A96A-BC4D-8A90-B18EC92DDB8C}"/>
              </a:ext>
            </a:extLst>
          </p:cNvPr>
          <p:cNvSpPr txBox="1"/>
          <p:nvPr/>
        </p:nvSpPr>
        <p:spPr>
          <a:xfrm>
            <a:off x="575047" y="6123977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https://</a:t>
            </a:r>
            <a:r>
              <a:rPr lang="en-US" sz="1800" dirty="0" err="1"/>
              <a:t>libraryssl.lib.mcmaster.ca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349245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F50F9CA-D42D-1DF3-326C-C0E9DA56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26231"/>
            <a:ext cx="7772400" cy="460553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94094-D6CC-9A41-A86E-107F45354CC4}"/>
              </a:ext>
            </a:extLst>
          </p:cNvPr>
          <p:cNvSpPr/>
          <p:nvPr/>
        </p:nvSpPr>
        <p:spPr bwMode="auto">
          <a:xfrm>
            <a:off x="6300192" y="2348880"/>
            <a:ext cx="2304256" cy="576064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5553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pic>
        <p:nvPicPr>
          <p:cNvPr id="3" name="Picture 2" descr="A screenshot of a search box&#10;&#10;Description automatically generated">
            <a:extLst>
              <a:ext uri="{FF2B5EF4-FFF2-40B4-BE49-F238E27FC236}">
                <a16:creationId xmlns:a16="http://schemas.microsoft.com/office/drawing/2014/main" id="{A0DCD523-F8E5-6E2A-37BB-C6BC3F59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196752"/>
            <a:ext cx="7772400" cy="460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2144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6F9F1E9-CC89-7EA5-696E-1FCF9FEE5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24" y="1196752"/>
            <a:ext cx="7772400" cy="460553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0E7C4EF-4A8A-68D5-DF1B-83AAA85F611A}"/>
              </a:ext>
            </a:extLst>
          </p:cNvPr>
          <p:cNvSpPr/>
          <p:nvPr/>
        </p:nvSpPr>
        <p:spPr bwMode="auto">
          <a:xfrm>
            <a:off x="2771800" y="2732584"/>
            <a:ext cx="2160240" cy="493917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1906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6115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A1E73DD-F68E-2813-0AAB-B12887D3E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12034"/>
            <a:ext cx="7772400" cy="460553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Using PubMed</a:t>
            </a:r>
            <a:endParaRPr lang="en-US" sz="3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D8CB33-C6EE-B746-B4D3-CEA8B5DE006B}"/>
              </a:ext>
            </a:extLst>
          </p:cNvPr>
          <p:cNvSpPr/>
          <p:nvPr/>
        </p:nvSpPr>
        <p:spPr bwMode="auto">
          <a:xfrm>
            <a:off x="2483768" y="5239339"/>
            <a:ext cx="1656184" cy="493917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4694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Application of mathematical, statistical, and computational approaches to biological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Modern emphasis (and emphasis of this course) is upon genomic data, dominated by DNA sequencing.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Yet, bioinformatics is very broad &amp; diverse, for example: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chemoinformatics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protein structure, prediction of ligand binding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whole cell simulation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evolutionary biology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assay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analytics and machine learning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 descr="uniqu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509120"/>
            <a:ext cx="7920880" cy="2067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6551766"/>
            <a:ext cx="45135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J. Chang. 2015. Core services: Reward </a:t>
            </a:r>
            <a:r>
              <a:rPr lang="en-US" sz="1100" dirty="0" err="1"/>
              <a:t>bioinformaticians</a:t>
            </a:r>
            <a:r>
              <a:rPr lang="en-US" sz="1100" dirty="0"/>
              <a:t>. Nature 520:151-2.</a:t>
            </a:r>
          </a:p>
        </p:txBody>
      </p:sp>
    </p:spTree>
    <p:extLst>
      <p:ext uri="{BB962C8B-B14F-4D97-AF65-F5344CB8AC3E}">
        <p14:creationId xmlns:p14="http://schemas.microsoft.com/office/powerpoint/2010/main" val="118367576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Even 10 years ago collecting low- to mid-volume data (e.g. DNA sequencing) was slow and expensive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Now – large scale data collection fast and inexpensive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DNA sequencing is quickly becoming an “assay” – performed by many researchers whose primary goal is not bioinformatics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now need a balance between bioinformatics labs / core facilities and translating the skill set to researchers in all areas of bioscience</a:t>
            </a:r>
          </a:p>
        </p:txBody>
      </p:sp>
      <p:pic>
        <p:nvPicPr>
          <p:cNvPr id="6" name="Picture 5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3085219" cy="2058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2914" y="4157408"/>
            <a:ext cx="1638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Illumina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  <p:pic>
        <p:nvPicPr>
          <p:cNvPr id="8" name="Picture 7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132856"/>
            <a:ext cx="3584399" cy="20162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76056" y="4149080"/>
            <a:ext cx="17217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Nanopore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</p:spTree>
    <p:extLst>
      <p:ext uri="{BB962C8B-B14F-4D97-AF65-F5344CB8AC3E}">
        <p14:creationId xmlns:p14="http://schemas.microsoft.com/office/powerpoint/2010/main" val="296931281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 – Relative Costs</a:t>
            </a:r>
            <a:endParaRPr lang="en-US" sz="3200" dirty="0"/>
          </a:p>
        </p:txBody>
      </p:sp>
      <p:pic>
        <p:nvPicPr>
          <p:cNvPr id="4" name="Picture 3" descr="fu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484784"/>
            <a:ext cx="7452320" cy="44515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576" y="5871254"/>
            <a:ext cx="8366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  <a:p>
            <a:endParaRPr lang="en-US" sz="1100" dirty="0"/>
          </a:p>
          <a:p>
            <a:r>
              <a:rPr lang="en-US" sz="1100" dirty="0"/>
              <a:t>Next Generation Sequencing (NGS) – Low cost, high volume advanced sequencing methods, e.g. </a:t>
            </a:r>
            <a:r>
              <a:rPr lang="en-US" sz="1100" dirty="0" err="1"/>
              <a:t>Solexa</a:t>
            </a:r>
            <a:r>
              <a:rPr lang="en-US" sz="1100" dirty="0"/>
              <a:t>/</a:t>
            </a:r>
            <a:r>
              <a:rPr lang="en-US" sz="1100" dirty="0" err="1"/>
              <a:t>Illumina</a:t>
            </a:r>
            <a:r>
              <a:rPr lang="en-US" sz="1100" dirty="0"/>
              <a:t> massively parallel sequencing </a:t>
            </a:r>
          </a:p>
          <a:p>
            <a:r>
              <a:rPr lang="en-US" sz="1100" dirty="0"/>
              <a:t>Pre-NGS – High cost, low volume DNA sequencing based on the Sanger sequencing method</a:t>
            </a:r>
          </a:p>
        </p:txBody>
      </p:sp>
    </p:spTree>
    <p:extLst>
      <p:ext uri="{BB962C8B-B14F-4D97-AF65-F5344CB8AC3E}">
        <p14:creationId xmlns:p14="http://schemas.microsoft.com/office/powerpoint/2010/main" val="341919082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7488832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can be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H</a:t>
            </a:r>
            <a:r>
              <a:rPr lang="is-IS" sz="2000" dirty="0"/>
              <a:t>ypothesis testing using experimentally generated data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curation and knowledge integration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Data mining as part of experimental design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There are no ‘one size fits all’ analyses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“Pure” bioinformatics is rare – new algorithm or data schema development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Most bioinformatics is “applied” and highly collaborative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Bioinformaticians</a:t>
            </a:r>
            <a:r>
              <a:rPr lang="en-US" sz="2000" dirty="0"/>
              <a:t> need to understand the biology and lab work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This course will survey a number of key applied bioinformatics questions, with an introduction to the underlying theory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course emphasizes breadth instead of depth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Go deeper...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Bioinformatics 4th year thesis project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Co-Op in a Bioinformatics lab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Graduate school</a:t>
            </a:r>
          </a:p>
        </p:txBody>
      </p:sp>
    </p:spTree>
    <p:extLst>
      <p:ext uri="{BB962C8B-B14F-4D97-AF65-F5344CB8AC3E}">
        <p14:creationId xmlns:p14="http://schemas.microsoft.com/office/powerpoint/2010/main" val="408482571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031245"/>
            <a:ext cx="8136904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is one of the data sciences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– actual measurements and observations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metadata – information on methods, observer ID, date time, etc.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software &amp; algorithms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databases and data formats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computing hardware &amp; networks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Publish and share your data or it might as well not exist!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Permanent identifiers are essential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Follow data and </a:t>
            </a:r>
            <a:r>
              <a:rPr lang="en-US" sz="2000"/>
              <a:t>file format </a:t>
            </a:r>
            <a:r>
              <a:rPr lang="en-US" sz="2000" dirty="0"/>
              <a:t>standards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Document and share your methods, software &amp; workflows – this is important metadata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Love your data scientist – </a:t>
            </a:r>
            <a:r>
              <a:rPr lang="en-US" sz="2000" dirty="0" err="1"/>
              <a:t>Biocurators</a:t>
            </a:r>
            <a:r>
              <a:rPr lang="en-US" sz="2000" dirty="0"/>
              <a:t> are the underdogs of modern biological research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154398805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 err="1"/>
              <a:t>BioCuration</a:t>
            </a:r>
            <a:r>
              <a:rPr lang="en-US" sz="3200" b="1" dirty="0"/>
              <a:t> &amp; Databases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79512" y="4509120"/>
            <a:ext cx="8424936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One of the most important tools in bioinformatics today is the database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Primary – raw data – DNA sequence, protein structure, chemical structure, gene expression measurements, </a:t>
            </a:r>
            <a:r>
              <a:rPr lang="en-US" sz="1800" dirty="0" err="1"/>
              <a:t>etc</a:t>
            </a:r>
            <a:endParaRPr lang="en-US" sz="1800" dirty="0"/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Secondary – integration of many sources of primary data, often organism-specific (e.g. </a:t>
            </a:r>
            <a:r>
              <a:rPr lang="en-US" sz="1800" i="1" dirty="0"/>
              <a:t>Drosophila</a:t>
            </a:r>
            <a:r>
              <a:rPr lang="en-US" sz="1800" dirty="0"/>
              <a:t> DB) or area specific (e.g. drug-drug interaction DB)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Literature </a:t>
            </a:r>
            <a:r>
              <a:rPr lang="en-US" sz="1800" dirty="0" err="1"/>
              <a:t>curation</a:t>
            </a:r>
            <a:r>
              <a:rPr lang="en-US" sz="1800" dirty="0"/>
              <a:t> (human or automated) and higher-level conceptual organization of knowledge (e.g. ontologies) increasingly important</a:t>
            </a:r>
            <a:endParaRPr lang="is-IS" sz="1800" dirty="0"/>
          </a:p>
        </p:txBody>
      </p:sp>
      <p:pic>
        <p:nvPicPr>
          <p:cNvPr id="3" name="Picture 2" descr="biocurator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80728"/>
            <a:ext cx="4152869" cy="3161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8711" y="4103494"/>
            <a:ext cx="6461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Burge et al. 2012. </a:t>
            </a:r>
            <a:r>
              <a:rPr lang="en-US" sz="1100" dirty="0" err="1"/>
              <a:t>Biocurators</a:t>
            </a:r>
            <a:r>
              <a:rPr lang="en-US" sz="1100" dirty="0"/>
              <a:t> and </a:t>
            </a:r>
            <a:r>
              <a:rPr lang="en-US" sz="1100" dirty="0" err="1"/>
              <a:t>biocuration</a:t>
            </a:r>
            <a:r>
              <a:rPr lang="en-US" sz="1100" dirty="0"/>
              <a:t>: surveying the 21st century challenges. Database Mar 20:bar059</a:t>
            </a:r>
          </a:p>
        </p:txBody>
      </p:sp>
    </p:spTree>
    <p:extLst>
      <p:ext uri="{BB962C8B-B14F-4D97-AF65-F5344CB8AC3E}">
        <p14:creationId xmlns:p14="http://schemas.microsoft.com/office/powerpoint/2010/main" val="389184301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1126992"/>
            <a:ext cx="813690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Central Dogma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8" name="Picture 7" descr="dnatoprote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99110"/>
            <a:ext cx="1920096" cy="1772816"/>
          </a:xfrm>
          <a:prstGeom prst="rect">
            <a:avLst/>
          </a:prstGeom>
        </p:spPr>
      </p:pic>
      <p:pic>
        <p:nvPicPr>
          <p:cNvPr id="10" name="Picture 9" descr="L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599110"/>
            <a:ext cx="1786414" cy="17991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2208" y="3399310"/>
            <a:ext cx="5782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from "Genetic Science Learning Center, University of Utah, http://</a:t>
            </a:r>
            <a:r>
              <a:rPr lang="en-US" sz="1100" dirty="0" err="1"/>
              <a:t>learn.genetics.utah.edu</a:t>
            </a:r>
            <a:r>
              <a:rPr lang="en-US" sz="1100" dirty="0"/>
              <a:t>."</a:t>
            </a:r>
          </a:p>
        </p:txBody>
      </p:sp>
      <p:pic>
        <p:nvPicPr>
          <p:cNvPr id="12" name="Picture 11" descr="DNA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379" y="1599110"/>
            <a:ext cx="1853242" cy="1794719"/>
          </a:xfrm>
          <a:prstGeom prst="rect">
            <a:avLst/>
          </a:prstGeom>
        </p:spPr>
      </p:pic>
      <p:pic>
        <p:nvPicPr>
          <p:cNvPr id="13" name="Picture 12" descr="Tand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83" y="3759350"/>
            <a:ext cx="3276633" cy="26219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60232" y="4293096"/>
            <a:ext cx="2160240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adenine and guanine are purines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cytosine, thymine, and uracil are </a:t>
            </a:r>
            <a:r>
              <a:rPr lang="en-US" sz="1100" dirty="0" err="1"/>
              <a:t>pyrimidines</a:t>
            </a:r>
            <a:endParaRPr lang="en-US" sz="1100" dirty="0"/>
          </a:p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5946564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27584" y="1126992"/>
            <a:ext cx="813690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Moore’s Law (computer processor speed doubles every 18 months) and </a:t>
            </a:r>
            <a:r>
              <a:rPr lang="en-US" sz="2000" dirty="0" err="1"/>
              <a:t>Kryder’s</a:t>
            </a:r>
            <a:r>
              <a:rPr lang="en-US" sz="2000" dirty="0"/>
              <a:t> Law (disk storage capacity doubles every 14 months) are critical to the future of biological research, see http://</a:t>
            </a:r>
            <a:r>
              <a:rPr lang="en-US" sz="2000" dirty="0" err="1"/>
              <a:t>www.scientificamerican.com</a:t>
            </a:r>
            <a:r>
              <a:rPr lang="en-US" sz="2000" dirty="0"/>
              <a:t>/article/</a:t>
            </a:r>
            <a:r>
              <a:rPr lang="en-US" sz="2000" dirty="0" err="1"/>
              <a:t>kryders</a:t>
            </a:r>
            <a:r>
              <a:rPr lang="en-US" sz="2000" dirty="0"/>
              <a:t>-law/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Will advances in DNA sequencing outstrip Moore’s and </a:t>
            </a:r>
            <a:r>
              <a:rPr lang="en-US" sz="2000" dirty="0" err="1"/>
              <a:t>Kryder’s</a:t>
            </a:r>
            <a:r>
              <a:rPr lang="en-US" sz="2000" dirty="0"/>
              <a:t> law?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2" name="Picture 1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" y="3312368"/>
            <a:ext cx="4262607" cy="2780928"/>
          </a:xfrm>
          <a:prstGeom prst="rect">
            <a:avLst/>
          </a:prstGeom>
        </p:spPr>
      </p:pic>
      <p:pic>
        <p:nvPicPr>
          <p:cNvPr id="3" name="Picture 2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316830"/>
            <a:ext cx="4369833" cy="27764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1520" y="6093296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6094457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5892" y="4535542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485629" y="4221088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Next Week’s Lab focuses on Databases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117829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BB4820-8D0E-5F16-F3A2-4E2C170BD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29" y="1000274"/>
            <a:ext cx="7772400" cy="29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2459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57019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BB4820-8D0E-5F16-F3A2-4E2C170BD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29" y="1000274"/>
            <a:ext cx="7772400" cy="2953149"/>
          </a:xfrm>
          <a:prstGeom prst="rect">
            <a:avLst/>
          </a:prstGeom>
        </p:spPr>
      </p:pic>
      <p:pic>
        <p:nvPicPr>
          <p:cNvPr id="3" name="Picture 2" descr="A table with names and numbers&#10;&#10;Description automatically generated">
            <a:extLst>
              <a:ext uri="{FF2B5EF4-FFF2-40B4-BE49-F238E27FC236}">
                <a16:creationId xmlns:a16="http://schemas.microsoft.com/office/drawing/2014/main" id="{A2278353-8C66-4BE2-33FC-FDF9A730D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769" y="177699"/>
            <a:ext cx="3779912" cy="23584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77525167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B63D34D-64ED-69C4-757B-7259ED98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4365104"/>
            <a:ext cx="5908455" cy="196028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BB4820-8D0E-5F16-F3A2-4E2C170BD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29" y="1000274"/>
            <a:ext cx="7772400" cy="2953149"/>
          </a:xfrm>
          <a:prstGeom prst="rect">
            <a:avLst/>
          </a:prstGeom>
        </p:spPr>
      </p:pic>
      <p:pic>
        <p:nvPicPr>
          <p:cNvPr id="3" name="Picture 2" descr="A table with names and numbers&#10;&#10;Description automatically generated">
            <a:extLst>
              <a:ext uri="{FF2B5EF4-FFF2-40B4-BE49-F238E27FC236}">
                <a16:creationId xmlns:a16="http://schemas.microsoft.com/office/drawing/2014/main" id="{A2278353-8C66-4BE2-33FC-FDF9A730D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769" y="177699"/>
            <a:ext cx="3779912" cy="23584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41754403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-243408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/>
              <a:t>This week &amp; next...</a:t>
            </a:r>
            <a:endParaRPr lang="en-US" sz="32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B63D34D-64ED-69C4-757B-7259ED98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4365104"/>
            <a:ext cx="5908455" cy="196028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BB4820-8D0E-5F16-F3A2-4E2C170BD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29" y="1000274"/>
            <a:ext cx="7772400" cy="2953149"/>
          </a:xfrm>
          <a:prstGeom prst="rect">
            <a:avLst/>
          </a:prstGeom>
        </p:spPr>
      </p:pic>
      <p:pic>
        <p:nvPicPr>
          <p:cNvPr id="3" name="Picture 2" descr="A table with names and numbers&#10;&#10;Description automatically generated">
            <a:extLst>
              <a:ext uri="{FF2B5EF4-FFF2-40B4-BE49-F238E27FC236}">
                <a16:creationId xmlns:a16="http://schemas.microsoft.com/office/drawing/2014/main" id="{A2278353-8C66-4BE2-33FC-FDF9A730D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769" y="177699"/>
            <a:ext cx="3779912" cy="23584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7F1D27D-DCE5-C2A8-5657-265A48F6F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112" y="6053780"/>
            <a:ext cx="7772400" cy="12530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29241462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/>
              <a:t>Practical</a:t>
            </a:r>
            <a:endParaRPr lang="en-US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05680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05680" y="764704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Problem-Based Learning | Real Experimental Data | Hands-On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357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Two weeks from now</a:t>
            </a:r>
            <a:r>
              <a:rPr lang="is-IS" sz="3200" b="1" dirty="0"/>
              <a:t>…</a:t>
            </a:r>
            <a:endParaRPr lang="en-US" sz="3200" dirty="0"/>
          </a:p>
        </p:txBody>
      </p:sp>
      <p:pic>
        <p:nvPicPr>
          <p:cNvPr id="3" name="Picture 2" descr="g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14" y="2492896"/>
            <a:ext cx="1954120" cy="1954120"/>
          </a:xfrm>
          <a:prstGeom prst="rect">
            <a:avLst/>
          </a:prstGeom>
        </p:spPr>
      </p:pic>
      <p:pic>
        <p:nvPicPr>
          <p:cNvPr id="4" name="Picture 3" descr="PC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90" y="4391562"/>
            <a:ext cx="1318586" cy="13185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051720" y="5421560"/>
            <a:ext cx="640871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Annotation of the toxicological </a:t>
            </a:r>
            <a:r>
              <a:rPr lang="en-US" sz="1800" b="1" dirty="0" err="1">
                <a:solidFill>
                  <a:schemeClr val="tx1"/>
                </a:solidFill>
              </a:rPr>
              <a:t>defensome</a:t>
            </a:r>
            <a:r>
              <a:rPr lang="en-US" sz="1800" b="1" dirty="0">
                <a:solidFill>
                  <a:schemeClr val="tx1"/>
                </a:solidFill>
              </a:rPr>
              <a:t> of a Shark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604867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8A137-B49E-BC4C-A2AF-BE3F0BE89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811" y="2514482"/>
            <a:ext cx="2924450" cy="16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264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By the Reading Break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Process sequencing data using the command line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Picture 4" descr="cl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96" y="2383961"/>
            <a:ext cx="5504864" cy="34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504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Early November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genomics to analyze a pathogen outbreak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250px-Salmonella_typh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348880"/>
            <a:ext cx="3175000" cy="2997200"/>
          </a:xfrm>
          <a:prstGeom prst="rect">
            <a:avLst/>
          </a:prstGeom>
        </p:spPr>
      </p:pic>
      <p:pic>
        <p:nvPicPr>
          <p:cNvPr id="3" name="Picture 2" descr="F1.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1911880" cy="19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5515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00608" y="-171400"/>
            <a:ext cx="5495528" cy="1535832"/>
          </a:xfrm>
        </p:spPr>
        <p:txBody>
          <a:bodyPr/>
          <a:lstStyle/>
          <a:p>
            <a:pPr eaLnBrk="1" hangingPunct="1"/>
            <a:r>
              <a:rPr lang="en-US" sz="3200" b="1" dirty="0"/>
              <a:t>For Example</a:t>
            </a:r>
            <a:r>
              <a:rPr lang="is-IS" sz="3200" b="1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32656" y="813048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By the end of November</a:t>
            </a:r>
            <a:r>
              <a:rPr lang="is-IS" sz="3200" b="1" dirty="0"/>
              <a:t>…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316832" y="5421560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Use cloud computing to analyze gene expression data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95736" y="2132856"/>
            <a:ext cx="5688632" cy="43924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" name="Picture 1" descr="Galaxy_FirstAnalysis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276872"/>
            <a:ext cx="4932040" cy="37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1808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3056</TotalTime>
  <Words>1655</Words>
  <Application>Microsoft Macintosh PowerPoint</Application>
  <PresentationFormat>On-screen Show (4:3)</PresentationFormat>
  <Paragraphs>272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Times</vt:lpstr>
      <vt:lpstr>Times New Roman</vt:lpstr>
      <vt:lpstr>DalhousieTemplate</vt:lpstr>
      <vt:lpstr>BIOCHEM 3BP3  Practical Bioinformatics in the Genomics Era</vt:lpstr>
      <vt:lpstr>Practical</vt:lpstr>
      <vt:lpstr>Practical</vt:lpstr>
      <vt:lpstr>Practical</vt:lpstr>
      <vt:lpstr>Practical</vt:lpstr>
      <vt:lpstr>For Example…</vt:lpstr>
      <vt:lpstr>For Example…</vt:lpstr>
      <vt:lpstr>For Example…</vt:lpstr>
      <vt:lpstr>For Example…</vt:lpstr>
      <vt:lpstr>Hybrid Learning…</vt:lpstr>
      <vt:lpstr>No Computer Science Experience Required</vt:lpstr>
      <vt:lpstr>Course Structure</vt:lpstr>
      <vt:lpstr>Course Structure</vt:lpstr>
      <vt:lpstr>Course Structure</vt:lpstr>
      <vt:lpstr>Course Structure</vt:lpstr>
      <vt:lpstr>Flash Updates</vt:lpstr>
      <vt:lpstr>Critical Review</vt:lpstr>
      <vt:lpstr>More Details</vt:lpstr>
      <vt:lpstr>Grading</vt:lpstr>
      <vt:lpstr>Andrew</vt:lpstr>
      <vt:lpstr>A ‘Living’ Course</vt:lpstr>
      <vt:lpstr>A few things…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Bioinformatics</vt:lpstr>
      <vt:lpstr>Bioinformatics</vt:lpstr>
      <vt:lpstr>Bioinformatics – Relative Costs</vt:lpstr>
      <vt:lpstr>Bioinformatics</vt:lpstr>
      <vt:lpstr>Bioinformatics</vt:lpstr>
      <vt:lpstr>BioCuration &amp; Databases</vt:lpstr>
      <vt:lpstr>Next Week’s Lab focuses on Databases</vt:lpstr>
      <vt:lpstr>Next Week’s Lab focuses on Databases</vt:lpstr>
      <vt:lpstr>This week &amp; next...</vt:lpstr>
      <vt:lpstr>This week &amp; next...</vt:lpstr>
      <vt:lpstr>This week &amp; next...</vt:lpstr>
      <vt:lpstr>This week &amp; next...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McArthur, Andrew</cp:lastModifiedBy>
  <cp:revision>1183</cp:revision>
  <dcterms:created xsi:type="dcterms:W3CDTF">2013-12-16T15:15:05Z</dcterms:created>
  <dcterms:modified xsi:type="dcterms:W3CDTF">2024-09-03T22:14:09Z</dcterms:modified>
</cp:coreProperties>
</file>